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98" r:id="rId1"/>
    <p:sldMasterId id="2147483910" r:id="rId2"/>
  </p:sldMasterIdLst>
  <p:notesMasterIdLst>
    <p:notesMasterId r:id="rId15"/>
  </p:notesMasterIdLst>
  <p:handoutMasterIdLst>
    <p:handoutMasterId r:id="rId16"/>
  </p:handoutMasterIdLst>
  <p:sldIdLst>
    <p:sldId id="525" r:id="rId3"/>
    <p:sldId id="256" r:id="rId4"/>
    <p:sldId id="508" r:id="rId5"/>
    <p:sldId id="537" r:id="rId6"/>
    <p:sldId id="538" r:id="rId7"/>
    <p:sldId id="555" r:id="rId8"/>
    <p:sldId id="556" r:id="rId9"/>
    <p:sldId id="528" r:id="rId10"/>
    <p:sldId id="549" r:id="rId11"/>
    <p:sldId id="557" r:id="rId12"/>
    <p:sldId id="510" r:id="rId13"/>
    <p:sldId id="553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CC0066"/>
    <a:srgbClr val="7FA180"/>
    <a:srgbClr val="AFC5AF"/>
    <a:srgbClr val="5F7760"/>
    <a:srgbClr val="425043"/>
    <a:srgbClr val="000000"/>
    <a:srgbClr val="FFFF00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50" autoAdjust="0"/>
    <p:restoredTop sz="81638" autoAdjust="0"/>
  </p:normalViewPr>
  <p:slideViewPr>
    <p:cSldViewPr>
      <p:cViewPr varScale="1">
        <p:scale>
          <a:sx n="95" d="100"/>
          <a:sy n="95" d="100"/>
        </p:scale>
        <p:origin x="267" y="48"/>
      </p:cViewPr>
      <p:guideLst>
        <p:guide orient="horz" pos="2160"/>
        <p:guide pos="384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371" y="-6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TOTAL</a:t>
            </a:r>
            <a:r>
              <a:rPr lang="en-US" baseline="0" dirty="0" smtClean="0"/>
              <a:t> EXPENSES 2022-23</a:t>
            </a:r>
            <a:endParaRPr lang="en-US" dirty="0" smtClean="0"/>
          </a:p>
        </c:rich>
      </c:tx>
      <c:layout>
        <c:manualLayout>
          <c:xMode val="edge"/>
          <c:yMode val="edge"/>
          <c:x val="0.27314769744691003"/>
          <c:y val="2.4691358024691357E-2"/>
        </c:manualLayout>
      </c:layout>
      <c:overlay val="0"/>
    </c:title>
    <c:autoTitleDeleted val="0"/>
    <c:view3D>
      <c:rotX val="75"/>
      <c:rotY val="282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104867573371519E-2"/>
          <c:y val="8.7062959722627259E-2"/>
          <c:w val="0.84136097666690746"/>
          <c:h val="0.7433397940642034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rgbClr val="FFFF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solidFill>
                  <a:srgbClr val="FFFF00"/>
                </a:solidFill>
              </a:ln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rgbClr val="FFFF00"/>
                </a:solidFill>
              </a:ln>
            </c:spPr>
          </c:dPt>
          <c:dPt>
            <c:idx val="4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rgbClr val="FFFF00"/>
                </a:solidFill>
              </a:ln>
            </c:spPr>
          </c:dPt>
          <c:dPt>
            <c:idx val="5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rgbClr val="FFFF00"/>
                </a:solidFill>
              </a:ln>
            </c:spPr>
          </c:dPt>
          <c:dPt>
            <c:idx val="6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layout>
                <c:manualLayout>
                  <c:x val="0.18437222619899796"/>
                  <c:y val="0.13018534720197017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Salaries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46%</a:t>
                    </a:r>
                    <a:endParaRPr lang="en-US" dirty="0"/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689179193509903"/>
                  <c:y val="-2.135300217102491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Benefits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0129324743497972E-2"/>
                  <c:y val="7.2912413726062024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baseline="0" dirty="0" smtClean="0"/>
                      <a:t>Purchased &amp; Contracted Services </a:t>
                    </a:r>
                  </a:p>
                  <a:p>
                    <a:pPr>
                      <a:defRPr/>
                    </a:pPr>
                    <a:r>
                      <a:rPr lang="en-US" baseline="0" dirty="0" smtClean="0"/>
                      <a:t>4%</a:t>
                    </a:r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899546647578144"/>
                  <c:y val="-1.235835520559929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err="1" smtClean="0"/>
                      <a:t>Maint</a:t>
                    </a:r>
                    <a:r>
                      <a:rPr lang="en-US" dirty="0" smtClean="0"/>
                      <a:t>/Repairs
5%</a:t>
                    </a:r>
                    <a:endParaRPr lang="en-US" dirty="0"/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543664996420904E-2"/>
                  <c:y val="-0.1868393765594116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en-US" cap="all" baseline="0" dirty="0" smtClean="0">
                        <a:solidFill>
                          <a:schemeClr val="tx1"/>
                        </a:solidFill>
                      </a:rPr>
                      <a:t>TUITION Regular  21%                                                </a:t>
                    </a:r>
                    <a:r>
                      <a:rPr lang="en-US" dirty="0" err="1" smtClean="0">
                        <a:solidFill>
                          <a:srgbClr val="FF0000"/>
                        </a:solidFill>
                      </a:rPr>
                      <a:t>Sp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 Education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
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2%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6351109520400867E-2"/>
                  <c:y val="-8.006415864683581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Supplies</a:t>
                    </a:r>
                    <a:r>
                      <a:rPr lang="en-US" baseline="0" dirty="0" smtClean="0"/>
                      <a:t> &amp;</a:t>
                    </a:r>
                    <a:r>
                      <a:rPr lang="en-US" dirty="0" smtClean="0"/>
                      <a:t> Textbooks </a:t>
                    </a:r>
                  </a:p>
                  <a:p>
                    <a:pPr>
                      <a:defRPr/>
                    </a:pPr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9273920305416368E-2"/>
                  <c:y val="-0.196446161822364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dirty="0" smtClean="0"/>
                      <a:t>All</a:t>
                    </a:r>
                    <a:r>
                      <a:rPr lang="en-US" baseline="0" dirty="0" smtClean="0"/>
                      <a:t> Other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pPr>
                <a:noFill/>
                <a:ln w="26010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873001670245764E-2"/>
                  <c:y val="-0.18439405074365706"/>
                </c:manualLayout>
              </c:layout>
              <c:spPr>
                <a:noFill/>
                <a:ln w="26010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6010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Salaries</c:v>
                </c:pt>
                <c:pt idx="1">
                  <c:v>Benefits</c:v>
                </c:pt>
                <c:pt idx="2">
                  <c:v>Professional Services</c:v>
                </c:pt>
                <c:pt idx="3">
                  <c:v>Rentals/Repairs/Lease</c:v>
                </c:pt>
                <c:pt idx="4">
                  <c:v>Tuition/ Purch Svcs</c:v>
                </c:pt>
                <c:pt idx="5">
                  <c:v>Supplies, Textbooks, Utilities</c:v>
                </c:pt>
                <c:pt idx="6">
                  <c:v>Misc/Board Subsidy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13446434</c:v>
                </c:pt>
                <c:pt idx="1">
                  <c:v>3773656</c:v>
                </c:pt>
                <c:pt idx="2">
                  <c:v>370491</c:v>
                </c:pt>
                <c:pt idx="3">
                  <c:v>519666</c:v>
                </c:pt>
                <c:pt idx="4">
                  <c:v>3070583</c:v>
                </c:pt>
                <c:pt idx="5">
                  <c:v>1135288</c:v>
                </c:pt>
                <c:pt idx="6">
                  <c:v>125891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cat>
            <c:strRef>
              <c:f>Sheet1!$A$2:$A$8</c:f>
              <c:strCache>
                <c:ptCount val="7"/>
                <c:pt idx="0">
                  <c:v>Salaries</c:v>
                </c:pt>
                <c:pt idx="1">
                  <c:v>Benefits</c:v>
                </c:pt>
                <c:pt idx="2">
                  <c:v>Professional Services</c:v>
                </c:pt>
                <c:pt idx="3">
                  <c:v>Rentals/Repairs/Lease</c:v>
                </c:pt>
                <c:pt idx="4">
                  <c:v>Tuition/ Purch Svcs</c:v>
                </c:pt>
                <c:pt idx="5">
                  <c:v>Supplies, Textbooks, Utilities</c:v>
                </c:pt>
                <c:pt idx="6">
                  <c:v>Misc/Board Subsidy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>
                  <c:v>0.59577614285547187</c:v>
                </c:pt>
                <c:pt idx="1">
                  <c:v>0.16720077725762894</c:v>
                </c:pt>
                <c:pt idx="2">
                  <c:v>1.6415482271557397E-2</c:v>
                </c:pt>
                <c:pt idx="3">
                  <c:v>2.3025034373658593E-2</c:v>
                </c:pt>
                <c:pt idx="4">
                  <c:v>0.13604946085018402</c:v>
                </c:pt>
                <c:pt idx="5">
                  <c:v>5.0301626860333598E-2</c:v>
                </c:pt>
                <c:pt idx="6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6034">
          <a:noFill/>
        </a:ln>
      </c:spPr>
    </c:plotArea>
    <c:plotVisOnly val="1"/>
    <c:dispBlanksAs val="gap"/>
    <c:showDLblsOverMax val="0"/>
  </c:chart>
  <c:txPr>
    <a:bodyPr/>
    <a:lstStyle/>
    <a:p>
      <a:pPr>
        <a:defRPr sz="1843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5" y="-5731"/>
            <a:ext cx="3252147" cy="31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63" tIns="44142" rIns="89863" bIns="44142" anchor="ctr">
            <a:spAutoFit/>
          </a:bodyPr>
          <a:lstStyle>
            <a:lvl1pPr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400" b="0"/>
              <a:t>Allamuchy Township Board of Education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543372" y="8892206"/>
            <a:ext cx="395593" cy="313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9863" tIns="44142" rIns="89863" bIns="44142" anchor="ctr">
            <a:spAutoFit/>
          </a:bodyPr>
          <a:lstStyle>
            <a:lvl1pPr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75924620-5704-450F-AA2A-B9E1B9686BC7}" type="slidenum">
              <a:rPr lang="en-US" altLang="en-US" sz="1400" b="0"/>
              <a:pPr algn="r">
                <a:defRPr/>
              </a:pPr>
              <a:t>‹#›</a:t>
            </a:fld>
            <a:endParaRPr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2082905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3" y="4414838"/>
            <a:ext cx="5140325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89863" tIns="44142" rIns="89863" bIns="44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7378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1438" y="89519"/>
            <a:ext cx="2997136" cy="313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863" tIns="44142" rIns="89863" bIns="44142" anchor="ctr">
            <a:spAutoFit/>
          </a:bodyPr>
          <a:lstStyle>
            <a:lvl1pPr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080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400" b="0"/>
              <a:t>Chester Township Board of Education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543373" y="8892206"/>
            <a:ext cx="395592" cy="313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89863" tIns="44142" rIns="89863" bIns="44142" anchor="ctr">
            <a:spAutoFit/>
          </a:bodyPr>
          <a:lstStyle>
            <a:lvl1pPr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080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defRPr/>
            </a:pPr>
            <a:fld id="{2971231C-2FB9-41E7-9F76-47AD28DC7263}" type="slidenum">
              <a:rPr lang="en-US" altLang="en-US" sz="1400" b="0" smtClean="0"/>
              <a:pPr algn="r">
                <a:defRPr/>
              </a:pPr>
              <a:t>‹#›</a:t>
            </a:fld>
            <a:endParaRPr lang="en-US" altLang="en-US" sz="1400" b="0"/>
          </a:p>
        </p:txBody>
      </p:sp>
    </p:spTree>
    <p:extLst>
      <p:ext uri="{BB962C8B-B14F-4D97-AF65-F5344CB8AC3E}">
        <p14:creationId xmlns:p14="http://schemas.microsoft.com/office/powerpoint/2010/main" val="1055724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818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3376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060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56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513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283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4217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9C6E7C-840D-41D1-8EBA-750DA33C926C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00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9100" y="703263"/>
            <a:ext cx="6173788" cy="34734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763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9100" y="703263"/>
            <a:ext cx="6173788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25" indent="-171425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47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74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E9C8A4-8D9A-4210-85AB-08A27EAB5D2A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9CFB434-672E-42DE-9254-F09D885CAF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68789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7500A-8756-4DB2-BCCC-44BEA2907745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DF869-E21C-4154-BC6B-BFBCC7FBA99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91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B4D4CE-0AB4-42C3-B7B8-47A97154012E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AFE93-E6FA-4A4D-833C-D46718D66B0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99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48163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65576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75370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25829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3766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8142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3DE536-045A-4468-9871-472593810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47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A34CC4-F250-46D8-828D-2838A444EE2B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A5C88-B813-4922-B5D4-B660F08F19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84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60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25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9D3DE536-045A-4468-9871-472593810F15}" type="slidenum">
              <a:rPr lang="en-US" smtClean="0">
                <a:solidFill>
                  <a:srgbClr val="1B587C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B587C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09EB-D4D7-4C4E-AA00-0771DC77B765}" type="datetimeFigureOut">
              <a:rPr lang="en-US" smtClean="0"/>
              <a:pPr/>
              <a:t>3/25/2022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21518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420E1E5-5C6C-4832-B36E-9B2B869B26EE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D9A66F-AC66-4304-A84E-03D545544A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75559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91B6B1-5CBD-43CB-8D33-63DC21A4C64D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DC33C-0529-4A21-BCD8-8B3B0170EDB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6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E1E6B9-F966-4EA1-9704-4889A4C5026F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723A3-14BD-4469-9A69-DADAE0F5D1B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677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127F9F-D59E-46AA-BB9A-E0AE83BA9273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31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36F691-C337-4317-99E9-8734BD71205E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279BEA-FA5D-4D8F-9A17-BC9D67C8F2E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564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C7F1151-4D0B-493D-A317-A855B1FB397A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09B4F1B-0430-40C0-9A5F-9C1F91D53C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246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8AEE52-C0CA-44AF-BD8C-4ACE4BA5608F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25E32E3-FFB2-4F02-9C93-137F31DCF1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402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C1E640D-8CCB-49D4-A0F1-83D38BC9E30B}" type="datetime1">
              <a:rPr lang="en-US" altLang="en-US" smtClean="0"/>
              <a:t>3/25/2022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0FCB1C8-8CB0-469B-A7B5-DAF933B4D5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683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pos="9216" userDrawn="1">
          <p15:clr>
            <a:srgbClr val="F26B43"/>
          </p15:clr>
        </p15:guide>
        <p15:guide id="1" pos="1248" userDrawn="1">
          <p15:clr>
            <a:srgbClr val="F26B43"/>
          </p15:clr>
        </p15:guide>
        <p15:guide id="2" pos="1152" userDrawn="1">
          <p15:clr>
            <a:srgbClr val="F26B43"/>
          </p15:clr>
        </p15:guide>
        <p15:guide id="3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6912" userDrawn="1">
          <p15:clr>
            <a:srgbClr val="F26B43"/>
          </p15:clr>
        </p15:guide>
        <p15:guide id="9" pos="936" userDrawn="1">
          <p15:clr>
            <a:srgbClr val="F26B43"/>
          </p15:clr>
        </p15:guide>
        <p15:guide id="10" pos="86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7609EB-D4D7-4C4E-AA00-0771DC77B765}" type="datetimeFigureOut">
              <a:rPr lang="en-US" b="0" smtClean="0">
                <a:latin typeface="Georgia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3/25/2022</a:t>
            </a:fld>
            <a:endParaRPr lang="en-US" b="0" dirty="0">
              <a:latin typeface="Georgia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b="0" dirty="0">
              <a:latin typeface="Georgia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black"/>
              </a:solidFill>
              <a:latin typeface="Georgia"/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D3DE536-045A-4468-9871-472593810F15}" type="slidenum">
              <a:rPr lang="en-US" b="0" smtClean="0">
                <a:solidFill>
                  <a:srgbClr val="1B587C">
                    <a:shade val="75000"/>
                  </a:srgbClr>
                </a:solidFill>
                <a:latin typeface="Georgia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 dirty="0">
              <a:solidFill>
                <a:srgbClr val="1B587C">
                  <a:shade val="75000"/>
                </a:srgbClr>
              </a:solidFill>
              <a:latin typeface="Georgia"/>
              <a:ea typeface="+mn-ea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1200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file:///\\192.168.210.254\Users\BOB\Budget\Budget2021-22%20Allamuchy\BudgetDeckSupport_2022.xlsx!PerPupil!R4C2:R13C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file:///\\192.168.210.254\Users\BOB\Budget\Budget2021-22%20Allamuchy\BudgetDeckSupport_2022.xlsx!TaxIncreaseUse!R4C2:R12C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9756" y="762000"/>
            <a:ext cx="8472487" cy="914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/>
              <a:t>ALLAMUCHY TOWNSHIP SCHOOL DISTRICT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2800" b="1" i="1" dirty="0" smtClean="0"/>
              <a:t>Promoting the Allamuchy Learner</a:t>
            </a:r>
            <a:endParaRPr lang="en-US" sz="3200" b="1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50" y="2108200"/>
            <a:ext cx="6642100" cy="40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018073"/>
              </p:ext>
            </p:extLst>
          </p:nvPr>
        </p:nvGraphicFramePr>
        <p:xfrm>
          <a:off x="1122103" y="609600"/>
          <a:ext cx="10307897" cy="583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7" name="Worksheet" r:id="rId4" imgW="8710863" imgH="4933950" progId="Excel.Sheet.12">
                  <p:embed/>
                </p:oleObj>
              </mc:Choice>
              <mc:Fallback>
                <p:oleObj name="Worksheet" r:id="rId4" imgW="8710863" imgH="49339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22103" y="609600"/>
                        <a:ext cx="10307897" cy="583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1539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228600"/>
            <a:ext cx="72009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  <a:cs typeface="+mj-cs"/>
              </a:rPr>
              <a:t>Fiscal Goal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422526" y="1447800"/>
            <a:ext cx="8016875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The proposed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2022-23 </a:t>
            </a:r>
            <a:r>
              <a:rPr lang="en-US" altLang="en-US" sz="2400" dirty="0">
                <a:latin typeface="Times New Roman" panose="02020603050405020304" pitchFamily="18" charset="0"/>
              </a:rPr>
              <a:t>Allamuchy Township School District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budget has been developed in a fiscally responsible manner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to achieve established educational goals and to continue to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provide all </a:t>
            </a:r>
            <a:r>
              <a:rPr lang="en-US" altLang="en-US" sz="2400" dirty="0" err="1">
                <a:latin typeface="Times New Roman" panose="02020603050405020304" pitchFamily="18" charset="0"/>
              </a:rPr>
              <a:t>Allamuchy</a:t>
            </a:r>
            <a:r>
              <a:rPr lang="en-US" altLang="en-US" sz="2400" dirty="0">
                <a:latin typeface="Times New Roman" panose="02020603050405020304" pitchFamily="18" charset="0"/>
              </a:rPr>
              <a:t> Township students with the highest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quality of educational programs and opportunities.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59756" y="762000"/>
            <a:ext cx="8472487" cy="9144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b="1" dirty="0"/>
              <a:t>ALLAMUCHY TOWNSHIP SCHOOL DISTRICT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2800" b="1" i="1" dirty="0" smtClean="0"/>
              <a:t>Promoting the Allamuchy Learner</a:t>
            </a:r>
            <a:endParaRPr lang="en-US" sz="3200" b="1" i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50" y="2108200"/>
            <a:ext cx="66421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43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838200"/>
            <a:ext cx="8001000" cy="1143000"/>
          </a:xfrm>
          <a:extLst>
            <a:ext uri="{91240B29-F687-4f45-9708-019B960494DF}"/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>
              <a:defRPr/>
            </a:pPr>
            <a:r>
              <a:rPr lang="en-US" b="0">
                <a:latin typeface="Abadi MT Condensed Extra Bold" charset="0"/>
                <a:ea typeface="+mj-ea"/>
                <a:cs typeface="+mj-cs"/>
              </a:rPr>
              <a:t> </a:t>
            </a:r>
            <a:endParaRPr lang="en-US">
              <a:latin typeface="Abadi MT Condensed Extra Bold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38200" y="1676400"/>
            <a:ext cx="11353800" cy="3898900"/>
          </a:xfrm>
          <a:noFill/>
        </p:spPr>
        <p:txBody>
          <a:bodyPr vert="horz" lIns="90488" tIns="44450" rIns="90488" bIns="44450" rtlCol="0"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 b="1" dirty="0" smtClean="0">
                <a:latin typeface="Abadi MT Condensed Light" charset="0"/>
                <a:ea typeface="MS PGothic" panose="020B0600070205080204" pitchFamily="34" charset="-128"/>
              </a:rPr>
              <a:t>2022 </a:t>
            </a:r>
            <a:r>
              <a:rPr lang="en-US" altLang="en-US" sz="3200" b="1" dirty="0">
                <a:latin typeface="Abadi MT Condensed Light" charset="0"/>
                <a:ea typeface="MS PGothic" panose="020B0600070205080204" pitchFamily="34" charset="-128"/>
              </a:rPr>
              <a:t>- </a:t>
            </a:r>
            <a:r>
              <a:rPr lang="en-US" altLang="en-US" sz="3200" b="1" dirty="0" smtClean="0">
                <a:latin typeface="Abadi MT Condensed Light" charset="0"/>
                <a:ea typeface="MS PGothic" panose="020B0600070205080204" pitchFamily="34" charset="-128"/>
              </a:rPr>
              <a:t>2023</a:t>
            </a:r>
            <a:endParaRPr lang="en-US" altLang="en-US" sz="3200" b="1" dirty="0">
              <a:latin typeface="Abadi MT Condensed Light" charset="0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200" b="1" dirty="0">
                <a:latin typeface="Abadi MT Condensed Light" charset="0"/>
                <a:ea typeface="MS PGothic" panose="020B0600070205080204" pitchFamily="34" charset="-128"/>
              </a:rPr>
              <a:t>PROPOSED BUDGET</a:t>
            </a:r>
            <a:endParaRPr lang="en-US" altLang="en-US" sz="1800" b="1" dirty="0">
              <a:latin typeface="Abadi MT Condensed Light" charset="0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800" b="1" dirty="0">
              <a:solidFill>
                <a:srgbClr val="000000"/>
              </a:solidFill>
              <a:latin typeface="Abadi MT Condensed Light" charset="0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BOARD OF EDUCATION OPERATIONS COMMITTEE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Abadi MT Condensed Light" charset="0"/>
                <a:ea typeface="MS PGothic" panose="020B0600070205080204" pitchFamily="34" charset="-128"/>
              </a:rPr>
              <a:t>Mary Renaud, Chair</a:t>
            </a:r>
          </a:p>
          <a:p>
            <a:pPr algn="ctr" eaLnBrk="1" hangingPunct="1">
              <a:lnSpc>
                <a:spcPct val="80000"/>
              </a:lnSpc>
              <a:buNone/>
            </a:pPr>
            <a:r>
              <a:rPr lang="en-US" altLang="en-US" sz="1800" b="1" dirty="0">
                <a:solidFill>
                  <a:schemeClr val="tx1"/>
                </a:solidFill>
                <a:latin typeface="Abadi MT Condensed Light" charset="0"/>
                <a:ea typeface="MS PGothic" panose="020B0600070205080204" pitchFamily="34" charset="-128"/>
              </a:rPr>
              <a:t>Abby </a:t>
            </a:r>
            <a:r>
              <a:rPr lang="en-US" altLang="en-US" sz="1800" b="1" dirty="0" err="1" smtClean="0">
                <a:solidFill>
                  <a:schemeClr val="tx1"/>
                </a:solidFill>
                <a:latin typeface="Abadi MT Condensed Light" charset="0"/>
                <a:ea typeface="MS PGothic" panose="020B0600070205080204" pitchFamily="34" charset="-128"/>
              </a:rPr>
              <a:t>Christmann</a:t>
            </a:r>
            <a:r>
              <a:rPr lang="en-US" altLang="en-US" sz="1800" b="1" dirty="0" smtClean="0">
                <a:solidFill>
                  <a:schemeClr val="tx1"/>
                </a:solidFill>
                <a:latin typeface="Abadi MT Condensed Light" charset="0"/>
                <a:ea typeface="MS PGothic" panose="020B0600070205080204" pitchFamily="34" charset="-128"/>
              </a:rPr>
              <a:t>, </a:t>
            </a:r>
            <a:r>
              <a:rPr lang="en-US" altLang="en-US" sz="1800" b="1" dirty="0">
                <a:solidFill>
                  <a:schemeClr val="tx1"/>
                </a:solidFill>
                <a:latin typeface="Abadi MT Condensed Light" charset="0"/>
                <a:ea typeface="MS PGothic" panose="020B0600070205080204" pitchFamily="34" charset="-128"/>
              </a:rPr>
              <a:t>Lisa Strutin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 </a:t>
            </a:r>
            <a:endParaRPr lang="en-US" altLang="en-US" sz="1200" b="1" dirty="0">
              <a:solidFill>
                <a:srgbClr val="000000"/>
              </a:solidFill>
              <a:latin typeface="Abadi MT Condensed Light" charset="0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Dr. Melissa Sabol, Superintendent</a:t>
            </a:r>
            <a:endParaRPr lang="en-US" altLang="en-US" sz="1800" b="1" dirty="0">
              <a:solidFill>
                <a:srgbClr val="000000"/>
              </a:solidFill>
              <a:latin typeface="Abadi MT Condensed Light" charset="0"/>
              <a:ea typeface="MS PGothic" panose="020B0600070205080204" pitchFamily="34" charset="-128"/>
            </a:endParaRP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 smtClean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Jim Minkewicz, </a:t>
            </a:r>
            <a:r>
              <a:rPr lang="en-US" altLang="en-US" sz="1800" b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School Business Administrator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800" b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Lisa </a:t>
            </a:r>
            <a:r>
              <a:rPr lang="en-US" altLang="en-US" sz="1800" b="1" dirty="0" err="1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Strutin</a:t>
            </a:r>
            <a:r>
              <a:rPr lang="en-US" altLang="en-US" sz="1800" b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, Board President</a:t>
            </a:r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2514600" y="381001"/>
            <a:ext cx="7467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dirty="0">
                <a:solidFill>
                  <a:schemeClr val="tx2"/>
                </a:solidFill>
                <a:latin typeface="Myriad Pro Cond" panose="020B0506030403020204" pitchFamily="34" charset="0"/>
                <a:ea typeface="+mj-ea"/>
                <a:cs typeface="+mj-cs"/>
              </a:rPr>
              <a:t>ALLAMUCHY TOWNSHIP SCHOOL DISTRICT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9048"/>
            <a:ext cx="8382000" cy="7429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Fiscal Goal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371600" y="1600200"/>
            <a:ext cx="96012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</a:rPr>
              <a:t>The 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2022-2023 </a:t>
            </a:r>
            <a:r>
              <a:rPr lang="en-US" altLang="en-US" sz="2400" dirty="0">
                <a:latin typeface="Times New Roman" panose="02020603050405020304" pitchFamily="18" charset="0"/>
              </a:rPr>
              <a:t>Allamuchy Township School District proposed budget has been developed to: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 b="0" dirty="0">
                <a:latin typeface="Times New Roman" panose="02020603050405020304" pitchFamily="18" charset="0"/>
              </a:rPr>
              <a:t>Achieve established educational goals,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altLang="en-US" sz="2400" b="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 b="0" dirty="0">
                <a:latin typeface="Times New Roman" panose="02020603050405020304" pitchFamily="18" charset="0"/>
              </a:rPr>
              <a:t>Continue to provide all of the </a:t>
            </a:r>
            <a:r>
              <a:rPr lang="en-US" altLang="en-US" sz="2400" b="0" dirty="0" err="1">
                <a:latin typeface="Times New Roman" panose="02020603050405020304" pitchFamily="18" charset="0"/>
              </a:rPr>
              <a:t>Allamuchy</a:t>
            </a:r>
            <a:r>
              <a:rPr lang="en-US" altLang="en-US" sz="2400" b="0" dirty="0">
                <a:latin typeface="Times New Roman" panose="02020603050405020304" pitchFamily="18" charset="0"/>
              </a:rPr>
              <a:t> Township students with the highest quality education,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altLang="en-US" sz="2400" b="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 b="0" dirty="0">
                <a:latin typeface="Times New Roman" panose="02020603050405020304" pitchFamily="18" charset="0"/>
              </a:rPr>
              <a:t>Consider multi-year strategic planning needs,</a:t>
            </a: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endParaRPr lang="en-US" altLang="en-US" sz="2400" b="0" dirty="0">
              <a:latin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ü"/>
            </a:pPr>
            <a:r>
              <a:rPr lang="en-US" altLang="en-US" sz="2400" b="0" dirty="0">
                <a:latin typeface="Times New Roman" panose="02020603050405020304" pitchFamily="18" charset="0"/>
              </a:rPr>
              <a:t>Be fiscally responsible to all stakeholders.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9601200" cy="1219200"/>
          </a:xfrm>
          <a:noFill/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The proposed budget continues to provide funds for…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71600" y="1735753"/>
            <a:ext cx="105918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143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tabLst>
                <a:tab pos="114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143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All staff salaries and health benefits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Tuition to Hackettstown High School 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Special education programs in and out of district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Student transportation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All classroom textbooks, technology, and instructional supplies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Extra curricular and after school athletic activities</a:t>
            </a:r>
            <a:br>
              <a:rPr lang="en-US" altLang="en-US" sz="2600" b="0" dirty="0">
                <a:latin typeface="Abadi MT Condensed Light" charset="0"/>
              </a:rPr>
            </a:br>
            <a:r>
              <a:rPr lang="en-US" altLang="en-US" sz="2600" b="0" dirty="0">
                <a:latin typeface="Abadi MT Condensed Light" charset="0"/>
              </a:rPr>
              <a:t>(partial student payment)</a:t>
            </a:r>
          </a:p>
          <a:p>
            <a:pPr marL="168275" indent="-168275">
              <a:spcBef>
                <a:spcPct val="50000"/>
              </a:spcBef>
              <a:buClrTx/>
              <a:buSzTx/>
              <a:buFontTx/>
              <a:buChar char="•"/>
              <a:tabLst/>
            </a:pPr>
            <a:r>
              <a:rPr lang="en-US" altLang="en-US" sz="2600" b="0" dirty="0">
                <a:latin typeface="Abadi MT Condensed Light" charset="0"/>
              </a:rPr>
              <a:t>Utility costs for and maintenance of school facilities</a:t>
            </a:r>
            <a:br>
              <a:rPr lang="en-US" altLang="en-US" sz="2600" b="0" dirty="0">
                <a:latin typeface="Abadi MT Condensed Light" charset="0"/>
              </a:rPr>
            </a:br>
            <a:r>
              <a:rPr lang="en-US" altLang="en-US" sz="2600" b="0" dirty="0">
                <a:latin typeface="Abadi MT Condensed Light" charset="0"/>
              </a:rPr>
              <a:t>(facilities projects and continued maintenance projects)</a:t>
            </a:r>
          </a:p>
        </p:txBody>
      </p:sp>
    </p:spTree>
    <p:extLst>
      <p:ext uri="{BB962C8B-B14F-4D97-AF65-F5344CB8AC3E}">
        <p14:creationId xmlns:p14="http://schemas.microsoft.com/office/powerpoint/2010/main" val="414790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11201400" cy="914400"/>
          </a:xfrm>
          <a:noFill/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/>
              <a:t>T</a:t>
            </a:r>
            <a:r>
              <a:rPr lang="en-US" dirty="0" smtClean="0">
                <a:ea typeface="+mj-ea"/>
                <a:cs typeface="+mj-cs"/>
              </a:rPr>
              <a:t>he 2022-23 </a:t>
            </a:r>
            <a:r>
              <a:rPr lang="en-US" dirty="0">
                <a:ea typeface="+mj-ea"/>
                <a:cs typeface="+mj-cs"/>
              </a:rPr>
              <a:t>budget </a:t>
            </a:r>
            <a:r>
              <a:rPr lang="en-US" dirty="0" smtClean="0">
                <a:ea typeface="+mj-ea"/>
                <a:cs typeface="+mj-cs"/>
              </a:rPr>
              <a:t>continues to provide: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9200" y="885646"/>
            <a:ext cx="10591800" cy="538609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143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tabLst>
                <a:tab pos="1143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tabLst>
                <a:tab pos="1143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tabLst>
                <a:tab pos="11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168275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Instruction</a:t>
            </a:r>
          </a:p>
          <a:p>
            <a:pPr marL="911225" lvl="1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 smtClean="0">
                <a:latin typeface="Abadi MT Condensed Light" charset="0"/>
              </a:rPr>
              <a:t>Language </a:t>
            </a:r>
            <a:r>
              <a:rPr lang="en-US" altLang="en-US" b="0" dirty="0">
                <a:latin typeface="Abadi MT Condensed Light" charset="0"/>
              </a:rPr>
              <a:t>Arts program with supplemental materials for grades K-5. </a:t>
            </a:r>
          </a:p>
          <a:p>
            <a:pPr marL="911225" lvl="1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T</a:t>
            </a:r>
            <a:r>
              <a:rPr lang="en-US" altLang="en-US" b="0" dirty="0" smtClean="0">
                <a:latin typeface="Abadi MT Condensed Light" charset="0"/>
              </a:rPr>
              <a:t>echnology</a:t>
            </a:r>
            <a:endParaRPr lang="en-US" altLang="en-US" b="0" dirty="0">
              <a:latin typeface="Abadi MT Condensed Light" charset="0"/>
            </a:endParaRPr>
          </a:p>
          <a:p>
            <a:pPr marL="1311275" lvl="2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 smtClean="0">
                <a:latin typeface="Abadi MT Condensed Light" charset="0"/>
              </a:rPr>
              <a:t>Continue upgrades </a:t>
            </a:r>
            <a:r>
              <a:rPr lang="en-US" altLang="en-US" b="0" dirty="0">
                <a:latin typeface="Abadi MT Condensed Light" charset="0"/>
              </a:rPr>
              <a:t>to infrastructure </a:t>
            </a:r>
            <a:r>
              <a:rPr lang="en-US" altLang="en-US" b="0" dirty="0" smtClean="0">
                <a:latin typeface="Abadi MT Condensed Light" charset="0"/>
              </a:rPr>
              <a:t>and switches </a:t>
            </a:r>
            <a:r>
              <a:rPr lang="en-US" altLang="en-US" b="0" dirty="0">
                <a:latin typeface="Abadi MT Condensed Light" charset="0"/>
              </a:rPr>
              <a:t>(these control the speed of our internet connection)</a:t>
            </a:r>
          </a:p>
          <a:p>
            <a:pPr marL="1311275" lvl="2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Continue one-to-one Chromebook initiative at ATS and maintain the accessibility of devices for all students</a:t>
            </a:r>
          </a:p>
          <a:p>
            <a:pPr marL="168275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Continue to </a:t>
            </a:r>
            <a:r>
              <a:rPr lang="en-US" altLang="en-US" b="0" dirty="0" smtClean="0">
                <a:latin typeface="Abadi MT Condensed Light" charset="0"/>
              </a:rPr>
              <a:t>expand and enhance </a:t>
            </a:r>
            <a:r>
              <a:rPr lang="en-US" altLang="en-US" b="0" dirty="0">
                <a:latin typeface="Abadi MT Condensed Light" charset="0"/>
              </a:rPr>
              <a:t>instruction</a:t>
            </a:r>
          </a:p>
          <a:p>
            <a:pPr marL="911225" lvl="1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Expand the outdoor education programs</a:t>
            </a:r>
          </a:p>
          <a:p>
            <a:pPr marL="911225" lvl="1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Enhance extra curricular programs</a:t>
            </a:r>
          </a:p>
          <a:p>
            <a:pPr marL="168275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Facilities projects</a:t>
            </a:r>
          </a:p>
          <a:p>
            <a:pPr marL="911225" lvl="1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Building repairs</a:t>
            </a:r>
          </a:p>
          <a:p>
            <a:pPr marL="1311275" lvl="2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ATS roof</a:t>
            </a:r>
          </a:p>
          <a:p>
            <a:pPr marL="1311275" lvl="2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 smtClean="0">
                <a:latin typeface="Abadi MT Condensed Light" charset="0"/>
              </a:rPr>
              <a:t>HVAC </a:t>
            </a:r>
            <a:r>
              <a:rPr lang="en-US" altLang="en-US" b="0" dirty="0">
                <a:latin typeface="Abadi MT Condensed Light" charset="0"/>
              </a:rPr>
              <a:t>Systems</a:t>
            </a:r>
          </a:p>
          <a:p>
            <a:pPr marL="1311275" lvl="2" indent="-168275">
              <a:spcBef>
                <a:spcPts val="0"/>
              </a:spcBef>
              <a:buClrTx/>
              <a:buSzTx/>
              <a:buFontTx/>
              <a:buChar char="•"/>
              <a:tabLst/>
            </a:pPr>
            <a:r>
              <a:rPr lang="en-US" altLang="en-US" b="0" dirty="0">
                <a:latin typeface="Abadi MT Condensed Light" charset="0"/>
              </a:rPr>
              <a:t>Elevator/lift repairs</a:t>
            </a:r>
          </a:p>
        </p:txBody>
      </p:sp>
    </p:spTree>
    <p:extLst>
      <p:ext uri="{BB962C8B-B14F-4D97-AF65-F5344CB8AC3E}">
        <p14:creationId xmlns:p14="http://schemas.microsoft.com/office/powerpoint/2010/main" val="220330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352067"/>
              </p:ext>
            </p:extLst>
          </p:nvPr>
        </p:nvGraphicFramePr>
        <p:xfrm>
          <a:off x="1905000" y="228600"/>
          <a:ext cx="8382000" cy="617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44676" y="198438"/>
            <a:ext cx="8308975" cy="76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3">
                    <a:shade val="7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27994" y="2743200"/>
            <a:ext cx="1682512" cy="1938992"/>
          </a:xfrm>
          <a:prstGeom prst="rec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spc="50" dirty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Salaries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spc="50" dirty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&amp;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spc="50" dirty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Benefits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spc="50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63%</a:t>
            </a:r>
            <a:endParaRPr lang="en-US" sz="3000" spc="50" dirty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075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6050866"/>
              </p:ext>
            </p:extLst>
          </p:nvPr>
        </p:nvGraphicFramePr>
        <p:xfrm>
          <a:off x="1752600" y="1676401"/>
          <a:ext cx="8689976" cy="4495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377"/>
                <a:gridCol w="1444623"/>
                <a:gridCol w="1752600"/>
                <a:gridCol w="2746376"/>
              </a:tblGrid>
              <a:tr h="9809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</a:t>
                      </a:r>
                    </a:p>
                    <a:p>
                      <a:pPr algn="ctr"/>
                      <a:r>
                        <a:rPr lang="en-US" dirty="0" smtClean="0"/>
                        <a:t>2021-2022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</a:p>
                    <a:p>
                      <a:pPr algn="ctr"/>
                      <a:r>
                        <a:rPr lang="en-US" dirty="0" smtClean="0"/>
                        <a:t>2022-2023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          Difference</a:t>
                      </a:r>
                    </a:p>
                    <a:p>
                      <a:pPr algn="l"/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Amount                %</a:t>
                      </a:r>
                      <a:endParaRPr lang="en-US" dirty="0"/>
                    </a:p>
                  </a:txBody>
                  <a:tcPr/>
                </a:tc>
              </a:tr>
              <a:tr h="47874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Levy – General Fund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9,523,405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9,713,873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190,468          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2.0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874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 Reserve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100,000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0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-100,000                                       -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874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Budgeted Fund Balance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134,195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0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-134,195                                       -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874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Tuition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Transportation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350,709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373,159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0                                    6.0%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5384">
                <a:tc>
                  <a:txBody>
                    <a:bodyPr/>
                    <a:lstStyle/>
                    <a:p>
                      <a:r>
                        <a:rPr lang="en-US" sz="105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Fees, Rentals, Services, Ex Aid</a:t>
                      </a:r>
                      <a:endParaRPr lang="en-US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122,500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100,050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-22,450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-18.0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8671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Aid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800,123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894,619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94,496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11.8%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538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P/Y Purchase Orders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</a:t>
                      </a:r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244,131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0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0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-244,131                                      -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20419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GENERAL FUND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$11,275,063                      </a:t>
                      </a:r>
                      <a:endParaRPr lang="en-US" sz="1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$11,081,701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-193,362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-1.7%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Budgeted Revenues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56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6553200"/>
            <a:ext cx="7239000" cy="228600"/>
          </a:xfrm>
        </p:spPr>
        <p:txBody>
          <a:bodyPr vert="horz" lIns="90488" tIns="44450" rIns="90488" bIns="44450" rtlCol="0"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i="1" dirty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*  </a:t>
            </a:r>
            <a:r>
              <a:rPr lang="en-US" altLang="en-US" sz="1000" i="1" dirty="0" smtClean="0">
                <a:solidFill>
                  <a:srgbClr val="000000"/>
                </a:solidFill>
                <a:latin typeface="Abadi MT Condensed Light" charset="0"/>
                <a:ea typeface="MS PGothic" panose="020B0600070205080204" pitchFamily="34" charset="-128"/>
              </a:rPr>
              <a:t>DOE Budgets 2021-22</a:t>
            </a:r>
            <a:endParaRPr lang="en-US" altLang="en-US" sz="1000" i="1" dirty="0">
              <a:solidFill>
                <a:srgbClr val="000000"/>
              </a:solidFill>
              <a:latin typeface="Abadi MT Condensed Light" charset="0"/>
              <a:ea typeface="MS PGothic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00" i="1" dirty="0">
              <a:latin typeface="Abadi MT Condensed Light" charset="0"/>
              <a:ea typeface="MS PGothic" panose="020B0600070205080204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A5C88-B813-4922-B5D4-B660F08F19C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438400" y="228600"/>
            <a:ext cx="8001000" cy="13716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b="0" dirty="0"/>
              <a:t>Comparative Per Pupil Amounts</a:t>
            </a:r>
            <a:br>
              <a:rPr lang="en-US" b="0" dirty="0"/>
            </a:br>
            <a:r>
              <a:rPr lang="en-US" sz="3200" b="0" i="1" dirty="0"/>
              <a:t>Selected Local Warren County K-8 </a:t>
            </a:r>
            <a:r>
              <a:rPr lang="en-US" sz="3200" b="0" i="1" dirty="0" smtClean="0"/>
              <a:t>Districts*</a:t>
            </a:r>
            <a:endParaRPr lang="en-US" sz="3200" b="0" i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616961"/>
              </p:ext>
            </p:extLst>
          </p:nvPr>
        </p:nvGraphicFramePr>
        <p:xfrm>
          <a:off x="2286000" y="1447800"/>
          <a:ext cx="7470775" cy="481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15" name="Worksheet" r:id="rId4" imgW="5196138" imgH="3348288" progId="Excel.Sheet.12">
                  <p:link updateAutomatic="1"/>
                </p:oleObj>
              </mc:Choice>
              <mc:Fallback>
                <p:oleObj name="Worksheet" r:id="rId4" imgW="5196138" imgH="334828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1447800"/>
                        <a:ext cx="7470775" cy="481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111252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does a 2% tax </a:t>
            </a:r>
            <a:r>
              <a:rPr lang="en-US" sz="3200" dirty="0" smtClean="0"/>
              <a:t>increase and State Aid increase </a:t>
            </a:r>
            <a:r>
              <a:rPr lang="en-US" sz="3200" dirty="0" smtClean="0"/>
              <a:t>cover? 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E852F-FEED-4F67-8921-A98B6AF29C66}" type="slidenum">
              <a:rPr lang="en-US" altLang="en-US" smtClean="0">
                <a:solidFill>
                  <a:srgbClr val="1F497D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1F497D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094126"/>
              </p:ext>
            </p:extLst>
          </p:nvPr>
        </p:nvGraphicFramePr>
        <p:xfrm>
          <a:off x="2392363" y="1219200"/>
          <a:ext cx="7408862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5" name="Worksheet" r:id="rId4" imgW="4272213" imgH="2381250" progId="Excel.Sheet.12">
                  <p:link updateAutomatic="1"/>
                </p:oleObj>
              </mc:Choice>
              <mc:Fallback>
                <p:oleObj name="Worksheet" r:id="rId4" imgW="4272213" imgH="23812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92363" y="1219200"/>
                        <a:ext cx="7408862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971800" y="5791200"/>
            <a:ext cx="5319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</a:rPr>
              <a:t>Remainder available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</a:rPr>
              <a:t> $         (75,881)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307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29110</TotalTime>
  <Pages>21</Pages>
  <Words>445</Words>
  <Application>Microsoft Office PowerPoint</Application>
  <PresentationFormat>Widescreen</PresentationFormat>
  <Paragraphs>120</Paragraphs>
  <Slides>12</Slides>
  <Notes>11</Notes>
  <HiddenSlides>0</HiddenSlides>
  <MMClips>0</MMClips>
  <ScaleCrop>false</ScaleCrop>
  <HeadingPairs>
    <vt:vector size="10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MS PGothic</vt:lpstr>
      <vt:lpstr>MS PGothic</vt:lpstr>
      <vt:lpstr>Abadi MT Condensed Extra Bold</vt:lpstr>
      <vt:lpstr>Abadi MT Condensed Light</vt:lpstr>
      <vt:lpstr>Arial</vt:lpstr>
      <vt:lpstr>Calibri</vt:lpstr>
      <vt:lpstr>Franklin Gothic Book</vt:lpstr>
      <vt:lpstr>Georgia</vt:lpstr>
      <vt:lpstr>Myriad Pro Cond</vt:lpstr>
      <vt:lpstr>Times New Roman</vt:lpstr>
      <vt:lpstr>Wingdings</vt:lpstr>
      <vt:lpstr>Wingdings 2</vt:lpstr>
      <vt:lpstr>Crop</vt:lpstr>
      <vt:lpstr>Civic</vt:lpstr>
      <vt:lpstr>\\192.168.210.254\Users\BOB\Budget\Budget2021-22 Allamuchy\BudgetDeckSupport_2022.xlsx!PerPupil!R4C2:R13C6</vt:lpstr>
      <vt:lpstr>\\192.168.210.254\Users\BOB\Budget\Budget2021-22 Allamuchy\BudgetDeckSupport_2022.xlsx!TaxIncreaseUse!R4C2:R12C3</vt:lpstr>
      <vt:lpstr>Microsoft Excel Worksheet</vt:lpstr>
      <vt:lpstr>ALLAMUCHY TOWNSHIP SCHOOL DISTRICT Promoting the Allamuchy Learner</vt:lpstr>
      <vt:lpstr> </vt:lpstr>
      <vt:lpstr>Fiscal Goal</vt:lpstr>
      <vt:lpstr>The proposed budget continues to provide funds for…</vt:lpstr>
      <vt:lpstr>The 2022-23 budget continues to provide:</vt:lpstr>
      <vt:lpstr> </vt:lpstr>
      <vt:lpstr>     Budgeted Revenues </vt:lpstr>
      <vt:lpstr>PowerPoint Presentation</vt:lpstr>
      <vt:lpstr>What does a 2% tax increase and State Aid increase cover? </vt:lpstr>
      <vt:lpstr>PowerPoint Presentation</vt:lpstr>
      <vt:lpstr>Fiscal Goal</vt:lpstr>
      <vt:lpstr>ALLAMUCHY TOWNSHIP SCHOOL DISTRICT Promoting the Allamuchy Learner</vt:lpstr>
    </vt:vector>
  </TitlesOfParts>
  <Manager/>
  <Company>ATS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2012-13 Budget</dc:title>
  <dc:subject/>
  <dc:creator>Tim Frederiks</dc:creator>
  <cp:keywords/>
  <dc:description/>
  <cp:lastModifiedBy>Jim Minkewicz</cp:lastModifiedBy>
  <cp:revision>2094</cp:revision>
  <cp:lastPrinted>2022-03-25T15:54:43Z</cp:lastPrinted>
  <dcterms:created xsi:type="dcterms:W3CDTF">1998-03-30T10:33:24Z</dcterms:created>
  <dcterms:modified xsi:type="dcterms:W3CDTF">2022-03-25T20:00:35Z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C:\WINDOWS\Profiles\Guest\Desktop</vt:lpwstr>
  </property>
</Properties>
</file>